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70" r:id="rId4"/>
    <p:sldId id="258" r:id="rId5"/>
    <p:sldId id="267" r:id="rId6"/>
    <p:sldId id="259" r:id="rId7"/>
    <p:sldId id="271" r:id="rId8"/>
    <p:sldId id="26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72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0E2DA8C-9C68-4519-B3BD-587744E676FF}" type="datetimeFigureOut">
              <a:rPr lang="en-US" smtClean="0"/>
              <a:pPr/>
              <a:t>4/1/11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C12BC2-0C6D-4CDF-9C08-9BEF4C6F9F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FC12BC2-0C6D-4CDF-9C08-9BEF4C6F9F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0" name="Slide Number Placeholder 9"/>
          <p:cNvSpPr>
            <a:spLocks noGrp="1"/>
          </p:cNvSpPr>
          <p:nvPr>
            <p:ph type="sldNum" sz="quarter" idx="16"/>
          </p:nvPr>
        </p:nvSpPr>
        <p:spPr/>
        <p:txBody>
          <a:bodyPr rtlCol="0"/>
          <a:lstStyle/>
          <a:p>
            <a:fld id="{BFC12BC2-0C6D-4CDF-9C08-9BEF4C6F9FE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2" name="Slide Number Placeholder 11"/>
          <p:cNvSpPr>
            <a:spLocks noGrp="1"/>
          </p:cNvSpPr>
          <p:nvPr>
            <p:ph type="sldNum" sz="quarter" idx="16"/>
          </p:nvPr>
        </p:nvSpPr>
        <p:spPr/>
        <p:txBody>
          <a:bodyPr rtlCol="0"/>
          <a:lstStyle/>
          <a:p>
            <a:fld id="{BFC12BC2-0C6D-4CDF-9C08-9BEF4C6F9FE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E2DA8C-9C68-4519-B3BD-587744E676FF}" type="datetimeFigureOut">
              <a:rPr lang="en-US" smtClean="0"/>
              <a:pPr/>
              <a:t>4/1/11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2DA8C-9C68-4519-B3BD-587744E676FF}" type="datetimeFigureOut">
              <a:rPr lang="en-US" smtClean="0"/>
              <a:pPr/>
              <a:t>4/1/11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E2DA8C-9C68-4519-B3BD-587744E676FF}" type="datetimeFigureOut">
              <a:rPr lang="en-US" smtClean="0"/>
              <a:pPr/>
              <a:t>4/1/11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0E2DA8C-9C68-4519-B3BD-587744E676FF}" type="datetimeFigureOut">
              <a:rPr lang="en-US" smtClean="0"/>
              <a:pPr/>
              <a:t>4/1/11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FC12BC2-0C6D-4CDF-9C08-9BEF4C6F9F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0600"/>
            <a:ext cx="7772400" cy="1470025"/>
          </a:xfrm>
        </p:spPr>
        <p:txBody>
          <a:bodyPr/>
          <a:lstStyle/>
          <a:p>
            <a:pPr algn="l"/>
            <a:r>
              <a:rPr lang="en-US" dirty="0" smtClean="0"/>
              <a:t>Grade Band: 6-7</a:t>
            </a:r>
            <a:endParaRPr lang="en-US" dirty="0"/>
          </a:p>
        </p:txBody>
      </p:sp>
      <p:sp>
        <p:nvSpPr>
          <p:cNvPr id="3" name="Subtitle 2"/>
          <p:cNvSpPr>
            <a:spLocks noGrp="1"/>
          </p:cNvSpPr>
          <p:nvPr>
            <p:ph type="subTitle" idx="1"/>
          </p:nvPr>
        </p:nvSpPr>
        <p:spPr>
          <a:xfrm>
            <a:off x="609600" y="2819400"/>
            <a:ext cx="7086600" cy="1752600"/>
          </a:xfrm>
        </p:spPr>
        <p:txBody>
          <a:bodyPr/>
          <a:lstStyle/>
          <a:p>
            <a:pPr algn="l"/>
            <a:r>
              <a:rPr lang="en-US" dirty="0" smtClean="0"/>
              <a:t>Domain: Ratio and Proportional Reasoning</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a:bodyPr>
          <a:lstStyle/>
          <a:p>
            <a:r>
              <a:rPr lang="en-US" dirty="0" smtClean="0"/>
              <a:t>Grades 6 and 7-8 teachers are VERY different from one another. </a:t>
            </a:r>
          </a:p>
          <a:p>
            <a:pPr lvl="1"/>
            <a:r>
              <a:rPr lang="en-US" dirty="0" smtClean="0"/>
              <a:t>Their preparation (in most states) is very different (namely grades 6 are elementary trained, and the 7</a:t>
            </a:r>
            <a:r>
              <a:rPr lang="en-US" baseline="30000" dirty="0" smtClean="0"/>
              <a:t>th</a:t>
            </a:r>
            <a:r>
              <a:rPr lang="en-US" dirty="0" smtClean="0"/>
              <a:t> are actually 7-12 trained)</a:t>
            </a:r>
          </a:p>
          <a:p>
            <a:r>
              <a:rPr lang="en-US" dirty="0" smtClean="0"/>
              <a:t>Proportional reasoning is a linchpin, a fundamental domain into many high school concepts</a:t>
            </a:r>
            <a:endParaRPr lang="en-US" b="1"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Language (technical and precision):</a:t>
            </a:r>
          </a:p>
          <a:p>
            <a:pPr lvl="1"/>
            <a:r>
              <a:rPr lang="en-US" dirty="0" smtClean="0"/>
              <a:t>Translate between old to new (crosswalk) </a:t>
            </a:r>
          </a:p>
          <a:p>
            <a:pPr lvl="1"/>
            <a:r>
              <a:rPr lang="en-US" dirty="0" smtClean="0"/>
              <a:t>teachers feel uncomfortable about the language as it is different </a:t>
            </a:r>
          </a:p>
          <a:p>
            <a:pPr lvl="1"/>
            <a:r>
              <a:rPr lang="en-US" dirty="0" smtClean="0"/>
              <a:t>More challenging to get Ts to understand the language/terminology of the the new standards</a:t>
            </a:r>
          </a:p>
          <a:p>
            <a:r>
              <a:rPr lang="en-US" dirty="0" smtClean="0"/>
              <a:t>Quality difference:</a:t>
            </a:r>
          </a:p>
          <a:p>
            <a:pPr lvl="1"/>
            <a:r>
              <a:rPr lang="en-US" dirty="0" smtClean="0"/>
              <a:t>Problems/concepts in textbooks versus quality in standards and problems used to talk about the standards</a:t>
            </a:r>
          </a:p>
          <a:p>
            <a:pPr lvl="2"/>
            <a:r>
              <a:rPr lang="en-US" dirty="0" smtClean="0"/>
              <a:t>Especially useful since tasks/problems are a good way to set the tone for what we mean about the topics</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92500" lnSpcReduction="20000"/>
          </a:bodyPr>
          <a:lstStyle/>
          <a:p>
            <a:r>
              <a:rPr lang="en-US" b="1" dirty="0" smtClean="0"/>
              <a:t>Understand “versus” Solve/Find</a:t>
            </a:r>
          </a:p>
          <a:p>
            <a:pPr lvl="1"/>
            <a:r>
              <a:rPr lang="en-US" dirty="0" smtClean="0"/>
              <a:t>How can Ts be prepared to identify when understanding occurs (in say, formative assessment)</a:t>
            </a:r>
          </a:p>
          <a:p>
            <a:pPr lvl="1"/>
            <a:r>
              <a:rPr lang="en-US" dirty="0" smtClean="0"/>
              <a:t>Keep the big picture in tact and not get bogged down in the minutia (conceptual vs. procedural)</a:t>
            </a:r>
            <a:endParaRPr lang="en-US" b="1" dirty="0" smtClean="0"/>
          </a:p>
          <a:p>
            <a:r>
              <a:rPr lang="en-US" b="1" dirty="0" smtClean="0"/>
              <a:t>Interconnectivity</a:t>
            </a:r>
            <a:r>
              <a:rPr lang="en-US" dirty="0" smtClean="0"/>
              <a:t>: </a:t>
            </a:r>
          </a:p>
          <a:p>
            <a:pPr lvl="1"/>
            <a:r>
              <a:rPr lang="en-US" dirty="0" smtClean="0"/>
              <a:t>You really lose something integral if you isolate one component instead of all of them</a:t>
            </a:r>
          </a:p>
          <a:p>
            <a:pPr lvl="1"/>
            <a:r>
              <a:rPr lang="en-US" dirty="0" smtClean="0"/>
              <a:t>Tie to past and future standards</a:t>
            </a:r>
          </a:p>
          <a:p>
            <a:r>
              <a:rPr lang="en-US" b="1" dirty="0" smtClean="0"/>
              <a:t>Tasks matter </a:t>
            </a:r>
          </a:p>
          <a:p>
            <a:pPr lvl="1"/>
            <a:r>
              <a:rPr lang="en-US" dirty="0" smtClean="0"/>
              <a:t>E.g. traditional textbooks do not have rich problems</a:t>
            </a:r>
          </a:p>
          <a:p>
            <a:pPr lvl="1"/>
            <a:r>
              <a:rPr lang="en-US" dirty="0" smtClean="0"/>
              <a:t>“don’t cook the problem”</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92500" lnSpcReduction="20000"/>
          </a:bodyPr>
          <a:lstStyle/>
          <a:p>
            <a:r>
              <a:rPr lang="en-US" dirty="0" smtClean="0"/>
              <a:t>Consistency across grade levels</a:t>
            </a:r>
          </a:p>
          <a:p>
            <a:r>
              <a:rPr lang="en-US" dirty="0" smtClean="0"/>
              <a:t>Conceptual understanding to be able to make decisions about what to focus on…</a:t>
            </a:r>
          </a:p>
          <a:p>
            <a:r>
              <a:rPr lang="en-US" dirty="0" smtClean="0"/>
              <a:t>Graphically/symbolically representing R&amp;P is new to 7</a:t>
            </a:r>
            <a:r>
              <a:rPr lang="en-US" baseline="30000" dirty="0" smtClean="0"/>
              <a:t>th</a:t>
            </a:r>
            <a:r>
              <a:rPr lang="en-US" dirty="0" smtClean="0"/>
              <a:t> grade. </a:t>
            </a:r>
          </a:p>
          <a:p>
            <a:r>
              <a:rPr lang="en-US" dirty="0" smtClean="0"/>
              <a:t>Modeling and Applications</a:t>
            </a:r>
          </a:p>
          <a:p>
            <a:pPr lvl="1"/>
            <a:r>
              <a:rPr lang="en-US" dirty="0" smtClean="0"/>
              <a:t>Modeling is already intimately entwined with fractions as well as ratio/proportion</a:t>
            </a:r>
          </a:p>
          <a:p>
            <a:pPr lvl="1"/>
            <a:r>
              <a:rPr lang="en-US" dirty="0" smtClean="0"/>
              <a:t>Scaling down to unit rate can lose the idea of scaling up. Flexibility</a:t>
            </a:r>
          </a:p>
          <a:p>
            <a:pPr lvl="1"/>
            <a:r>
              <a:rPr lang="en-US" dirty="0" smtClean="0"/>
              <a:t>Extension to geometry</a:t>
            </a:r>
          </a:p>
          <a:p>
            <a:pPr lvl="1"/>
            <a:r>
              <a:rPr lang="en-US" dirty="0" smtClean="0"/>
              <a:t>Context of unit rates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resources that support these domains and standards</a:t>
            </a:r>
            <a:endParaRPr lang="en-US" dirty="0"/>
          </a:p>
        </p:txBody>
      </p:sp>
      <p:sp>
        <p:nvSpPr>
          <p:cNvPr id="3" name="Content Placeholder 2"/>
          <p:cNvSpPr>
            <a:spLocks noGrp="1"/>
          </p:cNvSpPr>
          <p:nvPr>
            <p:ph sz="quarter" idx="1"/>
          </p:nvPr>
        </p:nvSpPr>
        <p:spPr/>
        <p:txBody>
          <a:bodyPr>
            <a:normAutofit/>
          </a:bodyPr>
          <a:lstStyle/>
          <a:p>
            <a:r>
              <a:rPr lang="en-US" dirty="0" smtClean="0"/>
              <a:t>Multimodal representation (rule of 4 to ratio and proportion- can help enrich the understanding of the topic)</a:t>
            </a:r>
          </a:p>
          <a:p>
            <a:r>
              <a:rPr lang="en-US" dirty="0" smtClean="0"/>
              <a:t>(video data) Leverage point: kids on video is very powerful. It busts teacher preconceptions</a:t>
            </a:r>
          </a:p>
          <a:p>
            <a:r>
              <a:rPr lang="en-US" dirty="0" smtClean="0"/>
              <a:t>Intel Math- source for finding rich mathematical tasks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resources that support these domains and standards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More Specific Resources: </a:t>
            </a:r>
          </a:p>
          <a:p>
            <a:pPr lvl="1"/>
            <a:r>
              <a:rPr lang="en-US" dirty="0" smtClean="0"/>
              <a:t>NCTM focus on R&amp;P (does a nice job putting this together, namely: ratio -&gt; slope -&gt; linear -&gt; general linear)</a:t>
            </a:r>
          </a:p>
          <a:p>
            <a:pPr lvl="1"/>
            <a:r>
              <a:rPr lang="en-US" dirty="0" smtClean="0"/>
              <a:t>Content courses aligned with standards incorporating student work </a:t>
            </a:r>
          </a:p>
          <a:p>
            <a:pPr lvl="1"/>
            <a:r>
              <a:rPr lang="en-US" dirty="0" smtClean="0"/>
              <a:t>Essential understanding (NCTM)</a:t>
            </a:r>
          </a:p>
          <a:p>
            <a:pPr lvl="1"/>
            <a:r>
              <a:rPr lang="en-US" dirty="0" smtClean="0"/>
              <a:t>CMP</a:t>
            </a:r>
            <a:r>
              <a:rPr lang="en-US" smtClean="0"/>
              <a:t>- Stretching </a:t>
            </a:r>
            <a:r>
              <a:rPr lang="en-US" dirty="0" smtClean="0"/>
              <a:t>and Shrinking</a:t>
            </a:r>
          </a:p>
          <a:p>
            <a:pPr lvl="1"/>
            <a:r>
              <a:rPr lang="en-US" dirty="0" smtClean="0"/>
              <a:t>Examples of teachers enacting rich problem</a:t>
            </a:r>
          </a:p>
          <a:p>
            <a:pPr lvl="1"/>
            <a:r>
              <a:rPr lang="en-US" dirty="0" smtClean="0"/>
              <a:t>Hard to teach hard to learn</a:t>
            </a:r>
          </a:p>
          <a:p>
            <a:pPr lvl="1"/>
            <a:r>
              <a:rPr lang="en-US" dirty="0" smtClean="0"/>
              <a:t>Fractions and Ratios</a:t>
            </a:r>
          </a:p>
          <a:p>
            <a:pPr lvl="1"/>
            <a:r>
              <a:rPr lang="en-US" dirty="0" smtClean="0"/>
              <a:t>Mark Driscoll (D.C.)- Habits of mind </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Key ideas to keep in mind while considering what pd should focus on</a:t>
            </a:r>
            <a:endParaRPr lang="en-US" sz="3600" dirty="0"/>
          </a:p>
        </p:txBody>
      </p:sp>
      <p:sp>
        <p:nvSpPr>
          <p:cNvPr id="3" name="Content Placeholder 2"/>
          <p:cNvSpPr>
            <a:spLocks noGrp="1"/>
          </p:cNvSpPr>
          <p:nvPr>
            <p:ph sz="quarter" idx="1"/>
          </p:nvPr>
        </p:nvSpPr>
        <p:spPr/>
        <p:txBody>
          <a:bodyPr/>
          <a:lstStyle/>
          <a:p>
            <a:r>
              <a:rPr lang="en-US" dirty="0" smtClean="0"/>
              <a:t>Need to overcome: teachers make decisions about which Ss to incorporate as “those that will get it” versus “those that just never will”. It is our responsibility to establish that these concepts are attainable to all. We need to engage all of our kids.</a:t>
            </a:r>
          </a:p>
          <a:p>
            <a:r>
              <a:rPr lang="en-US" dirty="0" smtClean="0"/>
              <a:t>Decisions about pace of the course [slowed down to focus on mechanics hang-ups which loses the big picture]</a:t>
            </a:r>
            <a:endParaRPr lang="en-US"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146</TotalTime>
  <Words>566</Words>
  <Application>Microsoft Macintosh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Grade Band: 6-7</vt:lpstr>
      <vt:lpstr>Why this domain is a priority for professional development</vt:lpstr>
      <vt:lpstr>Why this domain is a priority for professional development</vt:lpstr>
      <vt:lpstr>Key standards in this domain that pd should focus on</vt:lpstr>
      <vt:lpstr>Key standards in this domain that pd should focus on</vt:lpstr>
      <vt:lpstr>Existing resources that support these domains and standards</vt:lpstr>
      <vt:lpstr>Existing resources that support these domains and standards</vt:lpstr>
      <vt:lpstr>Key ideas to keep in mind while considering what pd should focus on</vt:lpstr>
    </vt:vector>
  </TitlesOfParts>
  <Company>University of Arizona Math Department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Grade Band:</dc:title>
  <dc:creator>aneihaus</dc:creator>
  <cp:lastModifiedBy>William McCallum</cp:lastModifiedBy>
  <cp:revision>30</cp:revision>
  <dcterms:created xsi:type="dcterms:W3CDTF">2011-04-01T16:26:43Z</dcterms:created>
  <dcterms:modified xsi:type="dcterms:W3CDTF">2011-04-01T19:39:32Z</dcterms:modified>
</cp:coreProperties>
</file>